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E24DFC1-39D7-4D7F-BBC7-9DCAB98C67D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9E478A-B3A5-4FE9-869E-64CAAD8F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3690925/" TargetMode="External"/><Relationship Id="rId3" Type="http://schemas.openxmlformats.org/officeDocument/2006/relationships/hyperlink" Target="http://www.excimerclinic.ru/press/compzren/" TargetMode="External"/><Relationship Id="rId7" Type="http://schemas.openxmlformats.org/officeDocument/2006/relationships/hyperlink" Target="http://www.sunhome.ru/journal/116635" TargetMode="External"/><Relationship Id="rId2" Type="http://schemas.openxmlformats.org/officeDocument/2006/relationships/hyperlink" Target="http://www.medinfo.ru/sovety/oft/17.p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-active.ru/health/news/2180" TargetMode="External"/><Relationship Id="rId5" Type="http://schemas.openxmlformats.org/officeDocument/2006/relationships/hyperlink" Target="http://moyoatik.livejournal.com/639144.html" TargetMode="External"/><Relationship Id="rId4" Type="http://schemas.openxmlformats.org/officeDocument/2006/relationships/hyperlink" Target="http://med.citysakh.ru/Articles/?articleid=314" TargetMode="External"/><Relationship Id="rId9" Type="http://schemas.openxmlformats.org/officeDocument/2006/relationships/hyperlink" Target="http://metalchiken.ru/kak-sohranit-zrenie-za-kompjuterom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Влияние компьютера на зрение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 Пуховая Евгения и Сарычева Мария, 10 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Борьба с «компьютерным синдромом»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Выбор правильного монитора (высокое разрешение)</a:t>
            </a:r>
          </a:p>
          <a:p>
            <a:r>
              <a:rPr lang="ru-RU" dirty="0" smtClean="0"/>
              <a:t>Правильное освещение (отсутствие бликов)</a:t>
            </a:r>
          </a:p>
          <a:p>
            <a:endParaRPr lang="ru-RU" dirty="0"/>
          </a:p>
        </p:txBody>
      </p:sp>
      <p:pic>
        <p:nvPicPr>
          <p:cNvPr id="6146" name="Picture 2" descr="E:\Комп и зрение\18_Citit_shutterstock_82b6f4d3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86124"/>
            <a:ext cx="4357718" cy="2865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неправильно!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Комп и зрение\4cc74506b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6215106" cy="471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Комп и зрение\0007-007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19" y="285728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1263981913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3230066" cy="4846638"/>
          </a:xfrm>
        </p:spPr>
      </p:pic>
      <p:pic>
        <p:nvPicPr>
          <p:cNvPr id="8" name="Рисунок 7" descr="table_vis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714488"/>
            <a:ext cx="3101280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 smtClean="0">
                <a:solidFill>
                  <a:schemeClr val="accent1"/>
                </a:solidFill>
                <a:hlinkClick r:id="rId2"/>
              </a:rPr>
              <a:t>http://www.medinfo.ru/sovety/oft/17.phtml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u="sng" dirty="0" smtClean="0">
                <a:solidFill>
                  <a:schemeClr val="accent1"/>
                </a:solidFill>
                <a:hlinkClick r:id="rId3"/>
              </a:rPr>
              <a:t>http://www.excimerclinic.ru/press/compzren/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u="sng" dirty="0" smtClean="0">
                <a:solidFill>
                  <a:schemeClr val="accent1"/>
                </a:solidFill>
                <a:hlinkClick r:id="rId4"/>
              </a:rPr>
              <a:t>http://med.citysakh.ru/Articles/?articleid=314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u="sng" dirty="0" smtClean="0">
                <a:solidFill>
                  <a:schemeClr val="accent1"/>
                </a:solidFill>
                <a:hlinkClick r:id="rId5"/>
              </a:rPr>
              <a:t>http://moyoatik.livejournal.com/639144.html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u="sng" dirty="0" smtClean="0">
                <a:solidFill>
                  <a:schemeClr val="accent1"/>
                </a:solidFill>
                <a:hlinkClick r:id="rId6"/>
              </a:rPr>
              <a:t>http://www.live-active.ru/health/news/2180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u="sng" dirty="0" smtClean="0">
                <a:solidFill>
                  <a:schemeClr val="accent1"/>
                </a:solidFill>
                <a:hlinkClick r:id="rId7"/>
              </a:rPr>
              <a:t>http://www.sunhome.ru/journal/116635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u="sng" dirty="0" smtClean="0">
                <a:solidFill>
                  <a:schemeClr val="accent1"/>
                </a:solidFill>
                <a:hlinkClick r:id="rId8"/>
              </a:rPr>
              <a:t>http://www.liveinternet.ru/users/3690925/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u="sng" dirty="0" smtClean="0">
                <a:solidFill>
                  <a:schemeClr val="accent1"/>
                </a:solidFill>
                <a:hlinkClick r:id="rId9"/>
              </a:rPr>
              <a:t>http://metalchiken.ru/kak-sohranit-zrenie-za-kompjuterom.html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Статистика</a:t>
            </a:r>
          </a:p>
          <a:p>
            <a:r>
              <a:rPr lang="ru-RU" dirty="0" smtClean="0"/>
              <a:t>Причины</a:t>
            </a:r>
          </a:p>
          <a:p>
            <a:r>
              <a:rPr lang="ru-RU" dirty="0" smtClean="0"/>
              <a:t>Симптомы</a:t>
            </a:r>
          </a:p>
          <a:p>
            <a:r>
              <a:rPr lang="ru-RU" dirty="0" smtClean="0"/>
              <a:t>Способы устранения</a:t>
            </a:r>
          </a:p>
          <a:p>
            <a:r>
              <a:rPr lang="ru-RU" dirty="0" smtClean="0"/>
              <a:t>Как избежать?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18637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Зрение человека мало приспособлено к работе с компьютером.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Отличия изображения на компьютере от обычного:</a:t>
            </a:r>
          </a:p>
          <a:p>
            <a:r>
              <a:rPr lang="ru-RU" dirty="0" smtClean="0"/>
              <a:t>Картинка экрана самосветящаяся, а не отражённая.</a:t>
            </a:r>
          </a:p>
          <a:p>
            <a:r>
              <a:rPr lang="ru-RU" dirty="0" smtClean="0"/>
              <a:t>блики на экране монитора </a:t>
            </a:r>
          </a:p>
          <a:p>
            <a:r>
              <a:rPr lang="ru-RU" dirty="0" smtClean="0"/>
              <a:t>чрезмерно большая яркость экрана</a:t>
            </a:r>
            <a:endParaRPr lang="ru-RU" dirty="0"/>
          </a:p>
        </p:txBody>
      </p:sp>
      <p:pic>
        <p:nvPicPr>
          <p:cNvPr id="1026" name="Picture 2" descr="E:\Комп и зрение\medi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00240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Более 50% компьютерщиков — люди в очках</a:t>
            </a:r>
          </a:p>
          <a:p>
            <a:r>
              <a:rPr lang="ru-RU" dirty="0" smtClean="0"/>
              <a:t>Около </a:t>
            </a:r>
            <a:r>
              <a:rPr lang="ru-RU" dirty="0" smtClean="0"/>
              <a:t>30% из 37 миллионов детей в США, которые сидят за компьютером дома или в школе, испытывают чрезвычайные нагрузки на зрительный аппарат, что требует специальных очков. </a:t>
            </a:r>
          </a:p>
          <a:p>
            <a:r>
              <a:rPr lang="ru-RU" dirty="0" smtClean="0"/>
              <a:t>Более </a:t>
            </a:r>
            <a:r>
              <a:rPr lang="ru-RU" dirty="0" smtClean="0"/>
              <a:t>70% взрослых, работающих с компьютером, страдают особым заболеванием, известным как </a:t>
            </a:r>
            <a:r>
              <a:rPr lang="ru-RU" dirty="0" smtClean="0"/>
              <a:t>«компьютерный </a:t>
            </a:r>
            <a:r>
              <a:rPr lang="ru-RU" dirty="0" smtClean="0"/>
              <a:t>синдром»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группе риска «компьютерного синдрома» — активные пользователи персональных компьютеров в возрасте от 18 до 40 лет.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Причины нарушений зрения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543296" cy="4846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Мышцы глаз устают от чрезмерной нагрузки (мерцание экрана)</a:t>
            </a:r>
          </a:p>
          <a:p>
            <a:r>
              <a:rPr lang="ru-RU" dirty="0" smtClean="0"/>
              <a:t>Нагрузка из-за перемещения взгляда с монитора на клавиатуру</a:t>
            </a:r>
          </a:p>
          <a:p>
            <a:r>
              <a:rPr lang="ru-RU" dirty="0" smtClean="0"/>
              <a:t>Нагрузка на шею, спину, руки – нарушение кровообращения</a:t>
            </a:r>
            <a:endParaRPr lang="ru-RU" dirty="0"/>
          </a:p>
        </p:txBody>
      </p:sp>
      <p:pic>
        <p:nvPicPr>
          <p:cNvPr id="2050" name="Picture 2" descr="E:\Комп и зрение\34495217259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3214710" cy="2388194"/>
          </a:xfrm>
          <a:prstGeom prst="rect">
            <a:avLst/>
          </a:prstGeom>
          <a:noFill/>
        </p:spPr>
      </p:pic>
      <p:pic>
        <p:nvPicPr>
          <p:cNvPr id="2051" name="Picture 3" descr="E:\Комп и зрение\Menschliches_Au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71942"/>
            <a:ext cx="296376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симптомы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257676" cy="484632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затуманивание зрения (снижение остроты зрения);</a:t>
            </a:r>
          </a:p>
          <a:p>
            <a:pPr lvl="0"/>
            <a:r>
              <a:rPr lang="ru-RU" dirty="0" smtClean="0"/>
              <a:t>замедленная </a:t>
            </a:r>
            <a:r>
              <a:rPr lang="ru-RU" dirty="0" err="1" smtClean="0"/>
              <a:t>перефокусировка</a:t>
            </a:r>
            <a:r>
              <a:rPr lang="ru-RU" dirty="0" smtClean="0"/>
              <a:t> с ближних предметов на дальние и обратно (нарушение аккомодации);</a:t>
            </a:r>
          </a:p>
          <a:p>
            <a:pPr lvl="0"/>
            <a:r>
              <a:rPr lang="ru-RU" dirty="0" smtClean="0"/>
              <a:t>двоение предметов;</a:t>
            </a:r>
          </a:p>
          <a:p>
            <a:pPr lvl="0"/>
            <a:r>
              <a:rPr lang="ru-RU" dirty="0" smtClean="0"/>
              <a:t>быстрое утомление при чтении.</a:t>
            </a:r>
          </a:p>
          <a:p>
            <a:endParaRPr lang="ru-RU" dirty="0"/>
          </a:p>
        </p:txBody>
      </p:sp>
      <p:pic>
        <p:nvPicPr>
          <p:cNvPr id="3074" name="Picture 2" descr="E:\Комп и зрение\2a9e2f8257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9" y="1857364"/>
            <a:ext cx="3456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симптомы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543296" cy="4846320"/>
          </a:xfrm>
        </p:spPr>
        <p:txBody>
          <a:bodyPr/>
          <a:lstStyle/>
          <a:p>
            <a:pPr lvl="0"/>
            <a:r>
              <a:rPr lang="ru-RU" dirty="0" smtClean="0"/>
              <a:t>жжение в глазах;</a:t>
            </a:r>
          </a:p>
          <a:p>
            <a:pPr lvl="0"/>
            <a:r>
              <a:rPr lang="ru-RU" dirty="0" smtClean="0"/>
              <a:t>чувство "песка" под веками;</a:t>
            </a:r>
          </a:p>
          <a:p>
            <a:pPr lvl="0"/>
            <a:r>
              <a:rPr lang="ru-RU" dirty="0" smtClean="0"/>
              <a:t>боли в области глазниц и лба;</a:t>
            </a:r>
          </a:p>
          <a:p>
            <a:pPr lvl="0"/>
            <a:r>
              <a:rPr lang="ru-RU" dirty="0" smtClean="0"/>
              <a:t>боли при движении глаз;</a:t>
            </a:r>
          </a:p>
          <a:p>
            <a:pPr lvl="0"/>
            <a:r>
              <a:rPr lang="ru-RU" dirty="0" smtClean="0"/>
              <a:t>покраснение глазных яблок.</a:t>
            </a:r>
          </a:p>
          <a:p>
            <a:endParaRPr lang="ru-RU" dirty="0"/>
          </a:p>
        </p:txBody>
      </p:sp>
      <p:pic>
        <p:nvPicPr>
          <p:cNvPr id="4098" name="Picture 2" descr="E:\Комп и зрение\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333972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	У некоторых пользователей развивается временная, или «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ложная» близорукость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E:\Комп и зрение\1240084287_718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1"/>
            <a:ext cx="5000660" cy="2851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Борьба с «компьютерным синдромом»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Посещение офтальмолога</a:t>
            </a:r>
          </a:p>
          <a:p>
            <a:pPr lvl="0"/>
            <a:r>
              <a:rPr lang="ru-RU" dirty="0" smtClean="0"/>
              <a:t>Специальные капли для глаз, замещающие слезу</a:t>
            </a:r>
          </a:p>
          <a:p>
            <a:pPr lvl="0"/>
            <a:r>
              <a:rPr lang="ru-RU" dirty="0" smtClean="0"/>
              <a:t>Ограничьте время работы за компьютером не более 4 часов в день</a:t>
            </a:r>
          </a:p>
          <a:p>
            <a:pPr lvl="0"/>
            <a:r>
              <a:rPr lang="ru-RU" dirty="0" smtClean="0"/>
              <a:t>Делайте обязательные паузы во время работы на близком расстоянии через каждые 20-30 минут.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289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Влияние компьютера на зрение</vt:lpstr>
      <vt:lpstr>Содержание</vt:lpstr>
      <vt:lpstr>Введение</vt:lpstr>
      <vt:lpstr>Статистика</vt:lpstr>
      <vt:lpstr>Причины нарушений зрения</vt:lpstr>
      <vt:lpstr>Первые симптомы</vt:lpstr>
      <vt:lpstr>Первые симптомы</vt:lpstr>
      <vt:lpstr>Слайд 8</vt:lpstr>
      <vt:lpstr>Борьба с «компьютерным синдромом»</vt:lpstr>
      <vt:lpstr>Борьба с «компьютерным синдромом»</vt:lpstr>
      <vt:lpstr>Это неправильно!</vt:lpstr>
      <vt:lpstr>Слайд 12</vt:lpstr>
      <vt:lpstr>Спасибо за внимание!</vt:lpstr>
      <vt:lpstr>Источники информации</vt:lpstr>
    </vt:vector>
  </TitlesOfParts>
  <Company>МБОУ Лицей №130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компьютера на зрение</dc:title>
  <dc:creator>School 130</dc:creator>
  <cp:lastModifiedBy>School 130</cp:lastModifiedBy>
  <cp:revision>19</cp:revision>
  <dcterms:created xsi:type="dcterms:W3CDTF">2013-05-10T04:47:35Z</dcterms:created>
  <dcterms:modified xsi:type="dcterms:W3CDTF">2013-05-24T04:31:38Z</dcterms:modified>
</cp:coreProperties>
</file>