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3"/>
  </p:notesMasterIdLst>
  <p:sldIdLst>
    <p:sldId id="256" r:id="rId2"/>
    <p:sldId id="285" r:id="rId3"/>
    <p:sldId id="274" r:id="rId4"/>
    <p:sldId id="291" r:id="rId5"/>
    <p:sldId id="292" r:id="rId6"/>
    <p:sldId id="293" r:id="rId7"/>
    <p:sldId id="294" r:id="rId8"/>
    <p:sldId id="295" r:id="rId9"/>
    <p:sldId id="296" r:id="rId10"/>
    <p:sldId id="304" r:id="rId11"/>
    <p:sldId id="297" r:id="rId12"/>
    <p:sldId id="287" r:id="rId13"/>
    <p:sldId id="289" r:id="rId14"/>
    <p:sldId id="306" r:id="rId15"/>
    <p:sldId id="305" r:id="rId16"/>
    <p:sldId id="278" r:id="rId17"/>
    <p:sldId id="300" r:id="rId18"/>
    <p:sldId id="299" r:id="rId19"/>
    <p:sldId id="302" r:id="rId20"/>
    <p:sldId id="303" r:id="rId21"/>
    <p:sldId id="301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33CCCC"/>
    <a:srgbClr val="006699"/>
    <a:srgbClr val="FFCCCC"/>
    <a:srgbClr val="008000"/>
    <a:srgbClr val="FFCC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94601" autoAdjust="0"/>
  </p:normalViewPr>
  <p:slideViewPr>
    <p:cSldViewPr>
      <p:cViewPr>
        <p:scale>
          <a:sx n="100" d="100"/>
          <a:sy n="100" d="100"/>
        </p:scale>
        <p:origin x="-282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irina\&#1052;&#1086;&#1080;%20&#1076;&#1086;&#1082;&#1091;&#1084;&#1077;&#1085;&#1090;&#1099;\&#1087;&#1077;&#1076;&#1089;&#1086;&#1074;&#1077;&#1090;-1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РФ и Мы</a:t>
            </a:r>
          </a:p>
        </c:rich>
      </c:tx>
      <c:layout/>
    </c:title>
    <c:plotArea>
      <c:layout/>
      <c:radarChart>
        <c:radarStyle val="marker"/>
        <c:ser>
          <c:idx val="0"/>
          <c:order val="0"/>
          <c:tx>
            <c:strRef>
              <c:f>'ЕГЭ-средний '!$B$30</c:f>
              <c:strCache>
                <c:ptCount val="1"/>
                <c:pt idx="0">
                  <c:v>РФ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7.5668608067428325E-2"/>
                </c:manualLayout>
              </c:layout>
              <c:showVal val="1"/>
            </c:dLbl>
            <c:dLbl>
              <c:idx val="1"/>
              <c:layout>
                <c:manualLayout>
                  <c:x val="-2.7083333333333456E-2"/>
                  <c:y val="4.6966722248748961E-2"/>
                </c:manualLayout>
              </c:layout>
              <c:showVal val="1"/>
            </c:dLbl>
            <c:dLbl>
              <c:idx val="2"/>
              <c:layout>
                <c:manualLayout>
                  <c:x val="-4.3749999999999997E-2"/>
                  <c:y val="2.348336112437447E-2"/>
                </c:manualLayout>
              </c:layout>
              <c:showVal val="1"/>
            </c:dLbl>
            <c:dLbl>
              <c:idx val="3"/>
              <c:layout>
                <c:manualLayout>
                  <c:x val="-5.000000000000001E-2"/>
                  <c:y val="-7.8277870414580966E-3"/>
                </c:manualLayout>
              </c:layout>
              <c:showVal val="1"/>
            </c:dLbl>
            <c:dLbl>
              <c:idx val="4"/>
              <c:layout>
                <c:manualLayout>
                  <c:x val="-3.7500000000000012E-2"/>
                  <c:y val="-4.6966722248748927E-2"/>
                </c:manualLayout>
              </c:layout>
              <c:showVal val="1"/>
            </c:dLbl>
            <c:dLbl>
              <c:idx val="5"/>
              <c:layout>
                <c:manualLayout>
                  <c:x val="-8.3333333333333384E-3"/>
                  <c:y val="-6.2622296331664787E-2"/>
                </c:manualLayout>
              </c:layout>
              <c:showVal val="1"/>
            </c:dLbl>
            <c:dLbl>
              <c:idx val="6"/>
              <c:layout>
                <c:manualLayout>
                  <c:x val="1.8750000000000003E-2"/>
                  <c:y val="-6.5231558678817358E-2"/>
                </c:manualLayout>
              </c:layout>
              <c:showVal val="1"/>
            </c:dLbl>
            <c:dLbl>
              <c:idx val="7"/>
              <c:layout>
                <c:manualLayout>
                  <c:x val="3.9583333333333338E-2"/>
                  <c:y val="-4.6966722248748927E-2"/>
                </c:manualLayout>
              </c:layout>
              <c:showVal val="1"/>
            </c:dLbl>
            <c:dLbl>
              <c:idx val="8"/>
              <c:layout>
                <c:manualLayout>
                  <c:x val="6.2500000000000014E-2"/>
                  <c:y val="-5.2185246943053992E-3"/>
                </c:manualLayout>
              </c:layout>
              <c:showVal val="1"/>
            </c:dLbl>
            <c:dLbl>
              <c:idx val="9"/>
              <c:layout>
                <c:manualLayout>
                  <c:x val="5.2083333333333703E-2"/>
                  <c:y val="3.392041051298509E-2"/>
                </c:manualLayout>
              </c:layout>
              <c:showVal val="1"/>
            </c:dLbl>
            <c:dLbl>
              <c:idx val="10"/>
              <c:layout>
                <c:manualLayout>
                  <c:x val="3.7500000000000012E-2"/>
                  <c:y val="6.7840821025970194E-2"/>
                </c:manualLayout>
              </c:layout>
              <c:showVal val="1"/>
            </c:dLbl>
            <c:spPr>
              <a:solidFill>
                <a:srgbClr val="FF00FF"/>
              </a:solidFill>
            </c:spPr>
            <c:txPr>
              <a:bodyPr/>
              <a:lstStyle/>
              <a:p>
                <a:pPr>
                  <a:defRPr sz="1200" b="1">
                    <a:latin typeface="Arial Black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'ЕГЭ-средний '!$A$31:$A$41</c:f>
              <c:strCache>
                <c:ptCount val="11"/>
                <c:pt idx="0">
                  <c:v>Русский язык</c:v>
                </c:pt>
                <c:pt idx="1">
                  <c:v>Математика</c:v>
                </c:pt>
                <c:pt idx="2">
                  <c:v>Физика</c:v>
                </c:pt>
                <c:pt idx="3">
                  <c:v>Химия</c:v>
                </c:pt>
                <c:pt idx="4">
                  <c:v>Информатика и ИКТ</c:v>
                </c:pt>
                <c:pt idx="5">
                  <c:v>Биология</c:v>
                </c:pt>
                <c:pt idx="6">
                  <c:v>История</c:v>
                </c:pt>
                <c:pt idx="7">
                  <c:v>География</c:v>
                </c:pt>
                <c:pt idx="8">
                  <c:v>Английский язык</c:v>
                </c:pt>
                <c:pt idx="9">
                  <c:v>Обществознание</c:v>
                </c:pt>
                <c:pt idx="10">
                  <c:v>Литература</c:v>
                </c:pt>
              </c:strCache>
            </c:strRef>
          </c:cat>
          <c:val>
            <c:numRef>
              <c:f>'ЕГЭ-средний '!$B$31:$B$41</c:f>
              <c:numCache>
                <c:formatCode>0.0</c:formatCode>
                <c:ptCount val="11"/>
                <c:pt idx="0">
                  <c:v>58.013816999999996</c:v>
                </c:pt>
                <c:pt idx="1">
                  <c:v>43.709155000000173</c:v>
                </c:pt>
                <c:pt idx="2">
                  <c:v>49.765997000000013</c:v>
                </c:pt>
                <c:pt idx="3">
                  <c:v>55.081093999999993</c:v>
                </c:pt>
                <c:pt idx="4">
                  <c:v>62.256895</c:v>
                </c:pt>
                <c:pt idx="5">
                  <c:v>54.695113000000241</c:v>
                </c:pt>
                <c:pt idx="6">
                  <c:v>48.713891000000004</c:v>
                </c:pt>
                <c:pt idx="7">
                  <c:v>52.010063999999993</c:v>
                </c:pt>
                <c:pt idx="8">
                  <c:v>55.096813000000012</c:v>
                </c:pt>
                <c:pt idx="9">
                  <c:v>56.018837000000005</c:v>
                </c:pt>
                <c:pt idx="10">
                  <c:v>53.017545999999996</c:v>
                </c:pt>
              </c:numCache>
            </c:numRef>
          </c:val>
        </c:ser>
        <c:ser>
          <c:idx val="1"/>
          <c:order val="1"/>
          <c:tx>
            <c:strRef>
              <c:f>'ЕГЭ-средний '!$C$30</c:f>
              <c:strCache>
                <c:ptCount val="1"/>
                <c:pt idx="0">
                  <c:v>МЫ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5.4794509290206996E-2"/>
                </c:manualLayout>
              </c:layout>
              <c:showVal val="1"/>
            </c:dLbl>
            <c:dLbl>
              <c:idx val="1"/>
              <c:layout>
                <c:manualLayout>
                  <c:x val="-1.0416666666666668E-2"/>
                  <c:y val="4.9575984595901429E-2"/>
                </c:manualLayout>
              </c:layout>
              <c:showVal val="1"/>
            </c:dLbl>
            <c:dLbl>
              <c:idx val="2"/>
              <c:layout>
                <c:manualLayout>
                  <c:x val="-2.0833333333333415E-2"/>
                  <c:y val="2.6092623471527056E-2"/>
                </c:manualLayout>
              </c:layout>
              <c:showVal val="1"/>
            </c:dLbl>
            <c:dLbl>
              <c:idx val="3"/>
              <c:layout>
                <c:manualLayout>
                  <c:x val="-3.5416666666666673E-2"/>
                  <c:y val="-1.5655574082916277E-2"/>
                </c:manualLayout>
              </c:layout>
              <c:showVal val="1"/>
            </c:dLbl>
            <c:dLbl>
              <c:idx val="4"/>
              <c:layout>
                <c:manualLayout>
                  <c:x val="-4.1666666666666671E-2"/>
                  <c:y val="-2.6092623471527056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5.7403771637359428E-2"/>
                </c:manualLayout>
              </c:layout>
              <c:showVal val="1"/>
            </c:dLbl>
            <c:dLbl>
              <c:idx val="6"/>
              <c:layout>
                <c:manualLayout>
                  <c:x val="8.3333333333333384E-3"/>
                  <c:y val="-2.8701885818679905E-2"/>
                </c:manualLayout>
              </c:layout>
              <c:showVal val="1"/>
            </c:dLbl>
            <c:dLbl>
              <c:idx val="7"/>
              <c:layout>
                <c:manualLayout>
                  <c:x val="1.4583333333333375E-2"/>
                  <c:y val="-1.5655574082916277E-2"/>
                </c:manualLayout>
              </c:layout>
              <c:showVal val="1"/>
            </c:dLbl>
            <c:dLbl>
              <c:idx val="8"/>
              <c:layout>
                <c:manualLayout>
                  <c:x val="5.6249999999999946E-2"/>
                  <c:y val="-2.6092623471527057E-3"/>
                </c:manualLayout>
              </c:layout>
              <c:showVal val="1"/>
            </c:dLbl>
            <c:dLbl>
              <c:idx val="9"/>
              <c:layout>
                <c:manualLayout>
                  <c:x val="2.7083333333333456E-2"/>
                  <c:y val="1.5655574082916224E-2"/>
                </c:manualLayout>
              </c:layout>
              <c:showVal val="1"/>
            </c:dLbl>
            <c:dLbl>
              <c:idx val="10"/>
              <c:layout>
                <c:manualLayout>
                  <c:x val="-1.2499999999999956E-2"/>
                  <c:y val="1.5655574082916277E-2"/>
                </c:manualLayout>
              </c:layout>
              <c:showVal val="1"/>
            </c:dLbl>
            <c:spPr>
              <a:solidFill>
                <a:srgbClr val="CCFF33"/>
              </a:solidFill>
            </c:spPr>
            <c:txPr>
              <a:bodyPr/>
              <a:lstStyle/>
              <a:p>
                <a:pPr>
                  <a:defRPr sz="1400" b="1" u="sng">
                    <a:latin typeface="Arial Black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'ЕГЭ-средний '!$A$31:$A$41</c:f>
              <c:strCache>
                <c:ptCount val="11"/>
                <c:pt idx="0">
                  <c:v>Русский язык</c:v>
                </c:pt>
                <c:pt idx="1">
                  <c:v>Математика</c:v>
                </c:pt>
                <c:pt idx="2">
                  <c:v>Физика</c:v>
                </c:pt>
                <c:pt idx="3">
                  <c:v>Химия</c:v>
                </c:pt>
                <c:pt idx="4">
                  <c:v>Информатика и ИКТ</c:v>
                </c:pt>
                <c:pt idx="5">
                  <c:v>Биология</c:v>
                </c:pt>
                <c:pt idx="6">
                  <c:v>История</c:v>
                </c:pt>
                <c:pt idx="7">
                  <c:v>География</c:v>
                </c:pt>
                <c:pt idx="8">
                  <c:v>Английский язык</c:v>
                </c:pt>
                <c:pt idx="9">
                  <c:v>Обществознание</c:v>
                </c:pt>
                <c:pt idx="10">
                  <c:v>Литература</c:v>
                </c:pt>
              </c:strCache>
            </c:strRef>
          </c:cat>
          <c:val>
            <c:numRef>
              <c:f>'ЕГЭ-средний '!$C$31:$C$41</c:f>
              <c:numCache>
                <c:formatCode>General</c:formatCode>
                <c:ptCount val="11"/>
                <c:pt idx="0">
                  <c:v>68</c:v>
                </c:pt>
                <c:pt idx="1">
                  <c:v>62.3</c:v>
                </c:pt>
                <c:pt idx="2">
                  <c:v>67.7</c:v>
                </c:pt>
                <c:pt idx="3">
                  <c:v>70.099999999999994</c:v>
                </c:pt>
                <c:pt idx="4">
                  <c:v>74.099999999999994</c:v>
                </c:pt>
                <c:pt idx="5">
                  <c:v>70.7</c:v>
                </c:pt>
                <c:pt idx="6">
                  <c:v>55</c:v>
                </c:pt>
                <c:pt idx="7">
                  <c:v>62</c:v>
                </c:pt>
                <c:pt idx="8">
                  <c:v>75.5</c:v>
                </c:pt>
                <c:pt idx="9">
                  <c:v>67.099999999999994</c:v>
                </c:pt>
                <c:pt idx="10">
                  <c:v>54.3</c:v>
                </c:pt>
              </c:numCache>
            </c:numRef>
          </c:val>
        </c:ser>
        <c:dLbls>
          <c:showVal val="1"/>
        </c:dLbls>
        <c:axId val="86399616"/>
        <c:axId val="86552960"/>
      </c:radarChart>
      <c:catAx>
        <c:axId val="86399616"/>
        <c:scaling>
          <c:orientation val="minMax"/>
        </c:scaling>
        <c:axPos val="b"/>
        <c:majorGridlines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 b="1" u="sng"/>
            </a:pPr>
            <a:endParaRPr lang="ru-RU"/>
          </a:p>
        </c:txPr>
        <c:crossAx val="86552960"/>
        <c:crosses val="autoZero"/>
        <c:auto val="1"/>
        <c:lblAlgn val="ctr"/>
        <c:lblOffset val="100"/>
      </c:catAx>
      <c:valAx>
        <c:axId val="86552960"/>
        <c:scaling>
          <c:orientation val="minMax"/>
        </c:scaling>
        <c:delete val="1"/>
        <c:axPos val="l"/>
        <c:numFmt formatCode="0.0" sourceLinked="1"/>
        <c:majorTickMark val="none"/>
        <c:tickLblPos val="none"/>
        <c:crossAx val="86399616"/>
        <c:crosses val="autoZero"/>
        <c:crossBetween val="between"/>
      </c:valAx>
    </c:plotArea>
    <c:plotVisOnly val="1"/>
  </c:chart>
  <c:spPr>
    <a:solidFill>
      <a:srgbClr val="FFFFCC"/>
    </a:solidFill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2B771FE-65E6-460D-8198-763EFA29BA7B}" type="datetimeFigureOut">
              <a:rPr lang="ru-RU"/>
              <a:pPr>
                <a:defRPr/>
              </a:pPr>
              <a:t>14.09.2010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1879F02-641A-41EB-9E60-213A50FBA0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FF1EE2-24C8-463E-A4F9-07307041FE6D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ACD19-0D16-4DB1-8E52-574906A9E642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2F730-ED5D-4E1F-BC83-D18950B24881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2F730-ED5D-4E1F-BC83-D18950B24881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2F730-ED5D-4E1F-BC83-D18950B24881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2F730-ED5D-4E1F-BC83-D18950B24881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2F730-ED5D-4E1F-BC83-D18950B24881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2F730-ED5D-4E1F-BC83-D18950B24881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2F730-ED5D-4E1F-BC83-D18950B24881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2F730-ED5D-4E1F-BC83-D18950B2488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FF1EE2-24C8-463E-A4F9-07307041FE6D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FF1EE2-24C8-463E-A4F9-07307041FE6D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FF1EE2-24C8-463E-A4F9-07307041FE6D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FF1EE2-24C8-463E-A4F9-07307041FE6D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FF1EE2-24C8-463E-A4F9-07307041FE6D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FF1EE2-24C8-463E-A4F9-07307041FE6D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FF1EE2-24C8-463E-A4F9-07307041FE6D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FF1EE2-24C8-463E-A4F9-07307041FE6D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1B7E5-E95E-4273-AAD1-EF87A45783B5}" type="datetimeFigureOut">
              <a:rPr lang="ru-RU"/>
              <a:pPr>
                <a:defRPr/>
              </a:pPr>
              <a:t>14.09.2010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ECD5037D-C145-4DDA-9E5B-970E7211A1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4CAD4-B038-43F5-955B-DE38BCF91CF5}" type="datetimeFigureOut">
              <a:rPr lang="ru-RU"/>
              <a:pPr>
                <a:defRPr/>
              </a:pPr>
              <a:t>14.09.2010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BBF4C-FD28-485A-BE0D-32919BC23A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Овал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815C8-5C44-4AD7-8E07-E6B9F7D47D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2146A-69F4-4C23-B09C-1810229FBFFE}" type="datetimeFigureOut">
              <a:rPr lang="ru-RU"/>
              <a:pPr>
                <a:defRPr/>
              </a:pPr>
              <a:t>14.09.2010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8C2F6-B771-46EA-9654-CFA1D20FA72C}" type="datetimeFigureOut">
              <a:rPr lang="ru-RU"/>
              <a:pPr>
                <a:defRPr/>
              </a:pPr>
              <a:t>14.09.2010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3E516-5ACC-4FCF-B3A3-924095480F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0C9EC-C30E-4BF6-A13A-53A23B79B978}" type="datetimeFigureOut">
              <a:rPr lang="ru-RU"/>
              <a:pPr>
                <a:defRPr/>
              </a:pPr>
              <a:t>14.09.2010</a:t>
            </a:fld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5DCA26D4-D0C1-4DDF-9EC4-C6DBE55104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0203B-DA28-4F0D-8F5E-C205BC153046}" type="datetimeFigureOut">
              <a:rPr lang="ru-RU"/>
              <a:pPr>
                <a:defRPr/>
              </a:pPr>
              <a:t>14.09.2010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A3A28-2751-4302-B2AB-5C832147EB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Овал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27E2D-EEC4-4B07-9B5B-03E4553C94D8}" type="datetimeFigureOut">
              <a:rPr lang="ru-RU"/>
              <a:pPr>
                <a:defRPr/>
              </a:pPr>
              <a:t>14.09.2010</a:t>
            </a:fld>
            <a:endParaRPr lang="ru-RU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AFE96D9-C6FA-4664-B514-2EE85B3F2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AE283-2650-4E21-AFD7-DE4FFD9EA53C}" type="datetimeFigureOut">
              <a:rPr lang="ru-RU"/>
              <a:pPr>
                <a:defRPr/>
              </a:pPr>
              <a:t>14.09.2010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3C198-3226-42D4-803E-56B9E2E0A6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0389E-87E4-47B8-80B0-DB27580B8323}" type="datetimeFigureOut">
              <a:rPr lang="ru-RU"/>
              <a:pPr>
                <a:defRPr/>
              </a:pPr>
              <a:t>14.09.2010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E2F6F54-2A98-48F1-9934-18A4F22311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B1CBC4D-41CD-42DB-B811-B512E9DD20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C4D55-C047-4A68-A9E5-B139C10D6BA6}" type="datetimeFigureOut">
              <a:rPr lang="ru-RU"/>
              <a:pPr>
                <a:defRPr/>
              </a:pPr>
              <a:t>14.09.2010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2A37A-A18B-4309-BD7F-5865DB2014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C4BAE-7C38-46BA-AFDA-39BFEAA5E9F5}" type="datetimeFigureOut">
              <a:rPr lang="ru-RU"/>
              <a:pPr>
                <a:defRPr/>
              </a:pPr>
              <a:t>14.09.2010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7437749-B533-411C-B5D3-8571F473AE51}" type="datetimeFigureOut">
              <a:rPr lang="ru-RU"/>
              <a:pPr>
                <a:defRPr/>
              </a:pPr>
              <a:t>14.09.2010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71012F-2FA6-4EB7-8E1F-5C43796B76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062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3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B9C06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B9C06B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B9C06B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B9C06B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B9C06B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B9C06B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B9C06B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B9C06B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B9C06B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B88472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857875" y="0"/>
            <a:ext cx="3286125" cy="6858000"/>
          </a:xfrm>
          <a:prstGeom prst="rect">
            <a:avLst/>
          </a:prstGeom>
          <a:solidFill>
            <a:srgbClr val="FFC000"/>
          </a:solidFill>
          <a:ln>
            <a:solidFill>
              <a:srgbClr val="33CC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>
            <a:off x="6000750" y="-214313"/>
            <a:ext cx="2786063" cy="7072313"/>
          </a:xfrm>
          <a:prstGeom prst="rtTriangle">
            <a:avLst/>
          </a:prstGeom>
          <a:solidFill>
            <a:srgbClr val="FFFF00"/>
          </a:solidFill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6072188" cy="47148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341" name="Заголовок 1"/>
          <p:cNvSpPr>
            <a:spLocks noGrp="1"/>
          </p:cNvSpPr>
          <p:nvPr>
            <p:ph type="ctrTitle"/>
          </p:nvPr>
        </p:nvSpPr>
        <p:spPr>
          <a:xfrm>
            <a:off x="428596" y="1285860"/>
            <a:ext cx="6286518" cy="2286000"/>
          </a:xfrm>
        </p:spPr>
        <p:txBody>
          <a:bodyPr/>
          <a:lstStyle/>
          <a:p>
            <a:pPr algn="l" eaLnBrk="1" hangingPunct="1"/>
            <a:r>
              <a:rPr lang="ru-RU" sz="4000" dirty="0" smtClean="0">
                <a:solidFill>
                  <a:srgbClr val="0070C0"/>
                </a:solidFill>
                <a:latin typeface="Arial Narrow" pitchFamily="34" charset="0"/>
              </a:rPr>
              <a:t>Итоги 2009-2010 </a:t>
            </a:r>
            <a:r>
              <a:rPr lang="ru-RU" sz="3200" dirty="0" smtClean="0">
                <a:solidFill>
                  <a:srgbClr val="0070C0"/>
                </a:solidFill>
                <a:latin typeface="Arial Narrow" pitchFamily="34" charset="0"/>
              </a:rPr>
              <a:t>учебного года</a:t>
            </a:r>
            <a:br>
              <a:rPr lang="ru-RU" sz="3200" dirty="0" smtClean="0">
                <a:solidFill>
                  <a:srgbClr val="0070C0"/>
                </a:solidFill>
                <a:latin typeface="Arial Narrow" pitchFamily="34" charset="0"/>
              </a:rPr>
            </a:br>
            <a:r>
              <a:rPr lang="ru-RU" sz="4000" dirty="0" smtClean="0">
                <a:solidFill>
                  <a:srgbClr val="0070C0"/>
                </a:solidFill>
                <a:latin typeface="Arial Narrow" pitchFamily="34" charset="0"/>
              </a:rPr>
              <a:t>и перспективы развития лицея на 2010-2011 </a:t>
            </a:r>
            <a:r>
              <a:rPr lang="ru-RU" sz="3200" dirty="0" smtClean="0">
                <a:solidFill>
                  <a:srgbClr val="0070C0"/>
                </a:solidFill>
                <a:latin typeface="Arial Narrow" pitchFamily="34" charset="0"/>
              </a:rPr>
              <a:t>учебный год </a:t>
            </a:r>
          </a:p>
        </p:txBody>
      </p:sp>
      <p:sp>
        <p:nvSpPr>
          <p:cNvPr id="14342" name="TextBox 3"/>
          <p:cNvSpPr txBox="1">
            <a:spLocks noChangeArrowheads="1"/>
          </p:cNvSpPr>
          <p:nvPr/>
        </p:nvSpPr>
        <p:spPr bwMode="auto">
          <a:xfrm>
            <a:off x="6357938" y="357188"/>
            <a:ext cx="25003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latin typeface="Arial Narrow" pitchFamily="34" charset="0"/>
              </a:rPr>
              <a:t>Новосибирск, МБОУ Лицей №130 имени академика М.А.Лаврентьева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-285750" y="3524250"/>
            <a:ext cx="9429750" cy="3476625"/>
          </a:xfrm>
          <a:custGeom>
            <a:avLst/>
            <a:gdLst>
              <a:gd name="connsiteX0" fmla="*/ 95250 w 9220200"/>
              <a:gd name="connsiteY0" fmla="*/ 1190625 h 3343275"/>
              <a:gd name="connsiteX1" fmla="*/ 7915275 w 9220200"/>
              <a:gd name="connsiteY1" fmla="*/ 0 h 3343275"/>
              <a:gd name="connsiteX2" fmla="*/ 9220200 w 9220200"/>
              <a:gd name="connsiteY2" fmla="*/ 3343275 h 3343275"/>
              <a:gd name="connsiteX3" fmla="*/ 0 w 9220200"/>
              <a:gd name="connsiteY3" fmla="*/ 3343275 h 3343275"/>
              <a:gd name="connsiteX4" fmla="*/ 95250 w 9220200"/>
              <a:gd name="connsiteY4" fmla="*/ 119062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0200" h="3343275">
                <a:moveTo>
                  <a:pt x="95250" y="1190625"/>
                </a:moveTo>
                <a:lnTo>
                  <a:pt x="7915275" y="0"/>
                </a:lnTo>
                <a:lnTo>
                  <a:pt x="9220200" y="3343275"/>
                </a:lnTo>
                <a:lnTo>
                  <a:pt x="0" y="3343275"/>
                </a:lnTo>
                <a:lnTo>
                  <a:pt x="95250" y="1190625"/>
                </a:lnTo>
                <a:close/>
              </a:path>
            </a:pathLst>
          </a:custGeom>
          <a:solidFill>
            <a:srgbClr val="92D050"/>
          </a:solidFill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57875" y="6215063"/>
            <a:ext cx="2857500" cy="5000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  <a:t>СЕНТЯБРЬ 2010</a:t>
            </a:r>
            <a:endParaRPr lang="ru-RU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2844" y="628648"/>
            <a:ext cx="2786082" cy="1371592"/>
          </a:xfrm>
        </p:spPr>
        <p:txBody>
          <a:bodyPr/>
          <a:lstStyle/>
          <a:p>
            <a:r>
              <a:rPr lang="ru-RU" sz="2400" b="0" dirty="0" smtClean="0"/>
              <a:t>Традиционный школьный фестиваль</a:t>
            </a:r>
            <a:endParaRPr lang="ru-RU" sz="2400" b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571612"/>
            <a:ext cx="6381760" cy="4786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2844" y="628648"/>
            <a:ext cx="2786082" cy="871526"/>
          </a:xfrm>
        </p:spPr>
        <p:txBody>
          <a:bodyPr/>
          <a:lstStyle/>
          <a:p>
            <a:pPr algn="ctr"/>
            <a:r>
              <a:rPr lang="ru-RU" sz="2400" b="0" dirty="0" smtClean="0"/>
              <a:t>Вахта памяти</a:t>
            </a:r>
            <a:endParaRPr lang="ru-RU" sz="2400" b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643050"/>
            <a:ext cx="6072230" cy="45541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6"/>
          <p:cNvSpPr>
            <a:spLocks noGrp="1"/>
          </p:cNvSpPr>
          <p:nvPr>
            <p:ph type="title"/>
          </p:nvPr>
        </p:nvSpPr>
        <p:spPr>
          <a:xfrm>
            <a:off x="357188" y="928688"/>
            <a:ext cx="2428875" cy="857238"/>
          </a:xfrm>
        </p:spPr>
        <p:txBody>
          <a:bodyPr/>
          <a:lstStyle/>
          <a:p>
            <a:pPr algn="r" eaLnBrk="1" hangingPunct="1"/>
            <a:r>
              <a:rPr lang="ru-RU" sz="2400" b="0" dirty="0" smtClean="0"/>
              <a:t>Участие в олимпиадах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928926" y="428604"/>
          <a:ext cx="6000792" cy="60045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00264"/>
                <a:gridCol w="1857388"/>
                <a:gridCol w="2143140"/>
              </a:tblGrid>
              <a:tr h="370840"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None/>
                      </a:pPr>
                      <a:endParaRPr lang="ru-RU" sz="1200" dirty="0" smtClean="0"/>
                    </a:p>
                    <a:p>
                      <a:pPr marL="228600" indent="-228600" algn="ctr">
                        <a:buFont typeface="+mj-lt"/>
                        <a:buNone/>
                      </a:pPr>
                      <a:r>
                        <a:rPr lang="ru-RU" sz="1200" dirty="0" smtClean="0"/>
                        <a:t>Призеры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Победители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Педагоги, подготовившие победителей и призёров</a:t>
                      </a:r>
                      <a:endParaRPr lang="ru-RU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ru-RU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Региональный этап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200" b="0" dirty="0" smtClean="0"/>
                        <a:t>Макарова Лидия, 11м (английский язык);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200" b="0" dirty="0" smtClean="0"/>
                        <a:t>Лихачев Виталий, 9м (математика, биология);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200" b="0" dirty="0" err="1" smtClean="0"/>
                        <a:t>Ожерельева</a:t>
                      </a:r>
                      <a:r>
                        <a:rPr lang="ru-RU" sz="1200" b="0" dirty="0" smtClean="0"/>
                        <a:t> Анастасия, 11е (биология);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200" b="0" dirty="0" err="1" smtClean="0"/>
                        <a:t>Чеплакова</a:t>
                      </a:r>
                      <a:r>
                        <a:rPr lang="ru-RU" sz="1200" b="0" dirty="0" smtClean="0"/>
                        <a:t> Анастасия, 11м (химия, биология);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200" b="0" dirty="0" err="1" smtClean="0"/>
                        <a:t>Башкеев</a:t>
                      </a:r>
                      <a:r>
                        <a:rPr lang="ru-RU" sz="1200" b="0" dirty="0" smtClean="0"/>
                        <a:t> Александр, 9м (физика);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200" b="0" dirty="0" err="1" smtClean="0"/>
                        <a:t>Клембовский</a:t>
                      </a:r>
                      <a:r>
                        <a:rPr lang="ru-RU" sz="1200" b="0" dirty="0" smtClean="0"/>
                        <a:t> Игорь, 9м (физика);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200" b="0" dirty="0" smtClean="0"/>
                        <a:t>Никитина Мария, 11м (обществознание).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200" dirty="0" smtClean="0"/>
                        <a:t>Лифшиц Дан, 11м (экономика)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Александрова Е.В.</a:t>
                      </a:r>
                    </a:p>
                    <a:p>
                      <a:r>
                        <a:rPr lang="ru-RU" sz="1200" dirty="0" smtClean="0"/>
                        <a:t>Некрасова Л.А.</a:t>
                      </a:r>
                    </a:p>
                    <a:p>
                      <a:r>
                        <a:rPr lang="ru-RU" sz="1200" dirty="0" smtClean="0"/>
                        <a:t>Власова С.Н.</a:t>
                      </a:r>
                    </a:p>
                    <a:p>
                      <a:r>
                        <a:rPr lang="ru-RU" sz="1200" dirty="0" smtClean="0"/>
                        <a:t>Трибунская Ю.В.</a:t>
                      </a:r>
                    </a:p>
                    <a:p>
                      <a:r>
                        <a:rPr lang="ru-RU" sz="1200" dirty="0" smtClean="0"/>
                        <a:t>Лысенко Т.И.</a:t>
                      </a:r>
                    </a:p>
                    <a:p>
                      <a:r>
                        <a:rPr lang="ru-RU" sz="1200" dirty="0" smtClean="0"/>
                        <a:t>Косячкова И.В.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Заключительный (российский)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200" dirty="0" err="1" smtClean="0"/>
                        <a:t>Чеплакова</a:t>
                      </a:r>
                      <a:r>
                        <a:rPr lang="ru-RU" sz="1200" dirty="0" smtClean="0"/>
                        <a:t> Анастасия, 11 м (химия);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200" dirty="0" smtClean="0"/>
                        <a:t>Лифшиц Дан, 11 м (экономика)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Косячкова И.В.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6"/>
          <p:cNvSpPr>
            <a:spLocks noGrp="1"/>
          </p:cNvSpPr>
          <p:nvPr>
            <p:ph type="title"/>
          </p:nvPr>
        </p:nvSpPr>
        <p:spPr>
          <a:xfrm>
            <a:off x="214282" y="1000108"/>
            <a:ext cx="2643219" cy="571504"/>
          </a:xfrm>
        </p:spPr>
        <p:txBody>
          <a:bodyPr/>
          <a:lstStyle/>
          <a:p>
            <a:pPr algn="r" eaLnBrk="1" hangingPunct="1"/>
            <a:r>
              <a:rPr lang="ru-RU" sz="2000" b="0" dirty="0" smtClean="0"/>
              <a:t>Результаты ЕГЭ</a:t>
            </a:r>
          </a:p>
        </p:txBody>
      </p:sp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4143375" y="1428750"/>
            <a:ext cx="1714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  <a:latin typeface="Calibri" pitchFamily="34" charset="0"/>
              </a:rPr>
              <a:t>Навыки проектной творческой деятельности</a:t>
            </a: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214282" y="1785926"/>
          <a:ext cx="7215238" cy="478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00364" y="628517"/>
            <a:ext cx="2786082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100 баллов</a:t>
            </a:r>
          </a:p>
          <a:p>
            <a:r>
              <a:rPr lang="ru-RU" sz="1400" dirty="0" err="1" smtClean="0"/>
              <a:t>Затримайлов</a:t>
            </a:r>
            <a:r>
              <a:rPr lang="ru-RU" sz="1400" dirty="0" smtClean="0"/>
              <a:t> Кирилл, физика</a:t>
            </a:r>
          </a:p>
          <a:p>
            <a:r>
              <a:rPr lang="ru-RU" sz="1400" dirty="0" smtClean="0"/>
              <a:t>Лифшиц Дан, математика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29256" y="1214422"/>
            <a:ext cx="3429024" cy="123110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Более 90 баллов</a:t>
            </a:r>
          </a:p>
          <a:p>
            <a:r>
              <a:rPr lang="ru-RU" sz="1400" dirty="0" err="1" smtClean="0"/>
              <a:t>Чеплакова</a:t>
            </a:r>
            <a:r>
              <a:rPr lang="ru-RU" sz="1400" dirty="0" smtClean="0"/>
              <a:t> Анастасия, химия, 96</a:t>
            </a:r>
          </a:p>
          <a:p>
            <a:r>
              <a:rPr lang="ru-RU" sz="1400" dirty="0" err="1" smtClean="0"/>
              <a:t>Затримайлов</a:t>
            </a:r>
            <a:r>
              <a:rPr lang="ru-RU" sz="1400" dirty="0" smtClean="0"/>
              <a:t> Кирилл, русский язык, 94</a:t>
            </a:r>
          </a:p>
          <a:p>
            <a:r>
              <a:rPr lang="ru-RU" sz="1400" dirty="0" smtClean="0"/>
              <a:t>Макарова Лидия, английский язык, 94</a:t>
            </a:r>
          </a:p>
          <a:p>
            <a:r>
              <a:rPr lang="ru-RU" sz="1400" dirty="0" err="1" smtClean="0"/>
              <a:t>Бутенко</a:t>
            </a:r>
            <a:r>
              <a:rPr lang="ru-RU" sz="1400" dirty="0" smtClean="0"/>
              <a:t> Евгений, информатика, 90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6"/>
          <p:cNvSpPr>
            <a:spLocks noGrp="1"/>
          </p:cNvSpPr>
          <p:nvPr>
            <p:ph type="title"/>
          </p:nvPr>
        </p:nvSpPr>
        <p:spPr>
          <a:xfrm>
            <a:off x="214282" y="1000108"/>
            <a:ext cx="2643219" cy="571504"/>
          </a:xfrm>
        </p:spPr>
        <p:txBody>
          <a:bodyPr/>
          <a:lstStyle/>
          <a:p>
            <a:pPr algn="r" eaLnBrk="1" hangingPunct="1"/>
            <a:r>
              <a:rPr lang="ru-RU" sz="2000" b="0" dirty="0" smtClean="0"/>
              <a:t>Результаты </a:t>
            </a:r>
            <a:r>
              <a:rPr lang="ru-RU" sz="2000" b="0" dirty="0" smtClean="0"/>
              <a:t>ЕГЭ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r>
              <a:rPr lang="ru-RU" sz="2000" b="0" dirty="0" smtClean="0"/>
              <a:t>по истории</a:t>
            </a:r>
            <a:endParaRPr lang="ru-RU" sz="2000" b="0" dirty="0" smtClean="0"/>
          </a:p>
        </p:txBody>
      </p:sp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4143375" y="1428750"/>
            <a:ext cx="1714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  <a:latin typeface="Calibri" pitchFamily="34" charset="0"/>
              </a:rPr>
              <a:t>Навыки проектной творческой деятельности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71802" y="1521631"/>
            <a:ext cx="564360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FF0000"/>
                </a:solidFill>
              </a:rPr>
              <a:t>Средний балл: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РФ – 49 баллов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Новосибирская область – 44 балла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город Новосибирск – 45 баллов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Советский район – 51 балл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70C0"/>
                </a:solidFill>
              </a:rPr>
              <a:t>Лицей №130 – 55 баллов</a:t>
            </a:r>
          </a:p>
          <a:p>
            <a:pPr>
              <a:lnSpc>
                <a:spcPct val="150000"/>
              </a:lnSpc>
            </a:pPr>
            <a:endParaRPr lang="ru-RU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FF0000"/>
                </a:solidFill>
              </a:rPr>
              <a:t>Александров Павел – 75 баллов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6"/>
          <p:cNvSpPr>
            <a:spLocks noGrp="1"/>
          </p:cNvSpPr>
          <p:nvPr>
            <p:ph type="title"/>
          </p:nvPr>
        </p:nvSpPr>
        <p:spPr>
          <a:xfrm>
            <a:off x="142844" y="857250"/>
            <a:ext cx="2643219" cy="2357436"/>
          </a:xfrm>
        </p:spPr>
        <p:txBody>
          <a:bodyPr/>
          <a:lstStyle/>
          <a:p>
            <a:pPr algn="r" eaLnBrk="1" hangingPunct="1"/>
            <a:r>
              <a:rPr lang="ru-RU" sz="2000" b="0" dirty="0" smtClean="0"/>
              <a:t>Медалисты</a:t>
            </a:r>
            <a:br>
              <a:rPr lang="ru-RU" sz="2000" b="0" dirty="0" smtClean="0"/>
            </a:br>
            <a:r>
              <a:rPr lang="ru-RU" sz="2000" b="0" dirty="0" smtClean="0"/>
              <a:t/>
            </a:r>
            <a:br>
              <a:rPr lang="ru-RU" sz="2000" b="0" dirty="0" smtClean="0"/>
            </a:br>
            <a:r>
              <a:rPr lang="ru-RU" sz="2000" b="0" dirty="0" smtClean="0"/>
              <a:t/>
            </a:r>
            <a:br>
              <a:rPr lang="ru-RU" sz="2000" b="0" dirty="0" smtClean="0"/>
            </a:br>
            <a:r>
              <a:rPr lang="ru-RU" sz="2000" b="0" dirty="0" smtClean="0"/>
              <a:t/>
            </a:r>
            <a:br>
              <a:rPr lang="ru-RU" sz="2000" b="0" dirty="0" smtClean="0"/>
            </a:br>
            <a:r>
              <a:rPr lang="ru-RU" sz="2000" b="0" dirty="0" smtClean="0"/>
              <a:t/>
            </a:r>
            <a:br>
              <a:rPr lang="ru-RU" sz="2000" b="0" dirty="0" smtClean="0"/>
            </a:br>
            <a:r>
              <a:rPr lang="ru-RU" sz="2000" b="0" dirty="0" smtClean="0"/>
              <a:t/>
            </a:r>
            <a:br>
              <a:rPr lang="ru-RU" sz="2000" b="0" dirty="0" smtClean="0"/>
            </a:br>
            <a:r>
              <a:rPr lang="ru-RU" sz="2000" b="0" dirty="0" smtClean="0"/>
              <a:t>Поступление в вузы</a:t>
            </a:r>
          </a:p>
        </p:txBody>
      </p:sp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4143375" y="1428750"/>
            <a:ext cx="1714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  <a:latin typeface="Calibri" pitchFamily="34" charset="0"/>
              </a:rPr>
              <a:t>Навыки проектной творческой деятельности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3643314"/>
            <a:ext cx="6027510" cy="261112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000364" y="642918"/>
            <a:ext cx="592935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C00"/>
                </a:solidFill>
              </a:rPr>
              <a:t>Золото</a:t>
            </a:r>
          </a:p>
          <a:p>
            <a:r>
              <a:rPr lang="ru-RU" dirty="0" err="1" smtClean="0"/>
              <a:t>Затримайлов</a:t>
            </a:r>
            <a:r>
              <a:rPr lang="ru-RU" dirty="0" smtClean="0"/>
              <a:t> Кирилл и </a:t>
            </a:r>
            <a:r>
              <a:rPr lang="ru-RU" dirty="0" err="1" smtClean="0"/>
              <a:t>Чеплакова</a:t>
            </a:r>
            <a:r>
              <a:rPr lang="ru-RU" dirty="0" smtClean="0"/>
              <a:t> </a:t>
            </a:r>
            <a:r>
              <a:rPr lang="ru-RU" dirty="0" err="1" smtClean="0"/>
              <a:t>Анстасия</a:t>
            </a:r>
            <a:endParaRPr lang="ru-RU" dirty="0" smtClean="0"/>
          </a:p>
          <a:p>
            <a:endParaRPr lang="ru-RU" dirty="0" smtClean="0"/>
          </a:p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Серебро</a:t>
            </a:r>
          </a:p>
          <a:p>
            <a:r>
              <a:rPr lang="ru-RU" dirty="0" err="1" smtClean="0"/>
              <a:t>Бовкун</a:t>
            </a:r>
            <a:r>
              <a:rPr lang="ru-RU" dirty="0" smtClean="0"/>
              <a:t> Мария, Макарова Лидия, </a:t>
            </a:r>
            <a:r>
              <a:rPr lang="ru-RU" dirty="0" err="1" smtClean="0"/>
              <a:t>Клем-Мусатова</a:t>
            </a:r>
            <a:r>
              <a:rPr lang="ru-RU" dirty="0" smtClean="0"/>
              <a:t> Анастасия и </a:t>
            </a:r>
            <a:r>
              <a:rPr lang="ru-RU" dirty="0" err="1" smtClean="0"/>
              <a:t>Ожерельева</a:t>
            </a:r>
            <a:r>
              <a:rPr lang="ru-RU" dirty="0" smtClean="0"/>
              <a:t> Анастасия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Общее поступление – 98,8%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НГУ</a:t>
            </a:r>
            <a:r>
              <a:rPr lang="ru-RU" dirty="0" smtClean="0"/>
              <a:t> – 62%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6"/>
          <p:cNvSpPr>
            <a:spLocks noGrp="1"/>
          </p:cNvSpPr>
          <p:nvPr>
            <p:ph type="title"/>
          </p:nvPr>
        </p:nvSpPr>
        <p:spPr>
          <a:xfrm>
            <a:off x="3143250" y="714375"/>
            <a:ext cx="2428875" cy="990600"/>
          </a:xfrm>
        </p:spPr>
        <p:txBody>
          <a:bodyPr/>
          <a:lstStyle/>
          <a:p>
            <a:pPr algn="r" eaLnBrk="1" hangingPunct="1"/>
            <a:r>
              <a:rPr lang="ru-RU" sz="2800" b="0" smtClean="0"/>
              <a:t>Культура личности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14775" y="642918"/>
            <a:ext cx="4429125" cy="5357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Заголовок 7"/>
          <p:cNvSpPr txBox="1">
            <a:spLocks/>
          </p:cNvSpPr>
          <p:nvPr/>
        </p:nvSpPr>
        <p:spPr bwMode="auto">
          <a:xfrm>
            <a:off x="3714744" y="642938"/>
            <a:ext cx="442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Программа развития лицея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 2009-2012 годы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3714775" y="4133851"/>
            <a:ext cx="44291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 dirty="0">
                <a:solidFill>
                  <a:srgbClr val="009900"/>
                </a:solidFill>
              </a:rPr>
              <a:t>Формирование культуры личности лицеиста в условиях развивающейся образовательной модели школы</a:t>
            </a:r>
          </a:p>
        </p:txBody>
      </p:sp>
      <p:pic>
        <p:nvPicPr>
          <p:cNvPr id="7" name="Picture 5" descr="bereza_gerb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8589" y="2214563"/>
            <a:ext cx="1463675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6"/>
          <p:cNvSpPr>
            <a:spLocks noGrp="1"/>
          </p:cNvSpPr>
          <p:nvPr>
            <p:ph type="title"/>
          </p:nvPr>
        </p:nvSpPr>
        <p:spPr>
          <a:xfrm>
            <a:off x="428596" y="857232"/>
            <a:ext cx="2214591" cy="857238"/>
          </a:xfrm>
        </p:spPr>
        <p:txBody>
          <a:bodyPr/>
          <a:lstStyle/>
          <a:p>
            <a:pPr eaLnBrk="1" hangingPunct="1"/>
            <a:r>
              <a:rPr lang="ru-RU" sz="2400" b="0" dirty="0" smtClean="0"/>
              <a:t>Обновленная школа</a:t>
            </a:r>
          </a:p>
        </p:txBody>
      </p:sp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4143375" y="1428750"/>
            <a:ext cx="1714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  <a:latin typeface="Calibri" pitchFamily="34" charset="0"/>
              </a:rPr>
              <a:t>Навыки проектной творческой деятельности</a:t>
            </a:r>
          </a:p>
        </p:txBody>
      </p:sp>
      <p:pic>
        <p:nvPicPr>
          <p:cNvPr id="5" name="Рисунок 4" descr="20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642918"/>
            <a:ext cx="4143372" cy="276224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" name="Рисунок 3" descr="40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785926"/>
            <a:ext cx="2947645" cy="440007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Рисунок 5" descr="вход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5692" y="1714488"/>
            <a:ext cx="2758308" cy="411732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3643314"/>
            <a:ext cx="3857652" cy="289323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6"/>
          <p:cNvSpPr>
            <a:spLocks noGrp="1"/>
          </p:cNvSpPr>
          <p:nvPr>
            <p:ph type="title"/>
          </p:nvPr>
        </p:nvSpPr>
        <p:spPr>
          <a:xfrm>
            <a:off x="571472" y="857250"/>
            <a:ext cx="2214591" cy="857238"/>
          </a:xfrm>
        </p:spPr>
        <p:txBody>
          <a:bodyPr/>
          <a:lstStyle/>
          <a:p>
            <a:pPr algn="r" eaLnBrk="1" hangingPunct="1"/>
            <a:r>
              <a:rPr lang="ru-RU" sz="2000" b="0" dirty="0" smtClean="0"/>
              <a:t>Техника</a:t>
            </a:r>
          </a:p>
        </p:txBody>
      </p:sp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4143375" y="1428750"/>
            <a:ext cx="1714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  <a:latin typeface="Calibri" pitchFamily="34" charset="0"/>
              </a:rPr>
              <a:t>Навыки проектной творческой деятельности</a:t>
            </a:r>
          </a:p>
        </p:txBody>
      </p:sp>
      <p:pic>
        <p:nvPicPr>
          <p:cNvPr id="4" name="Рисунок 3" descr="2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928670"/>
            <a:ext cx="4213225" cy="2921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Рисунок 4" descr="205-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6875" y="912813"/>
            <a:ext cx="3008313" cy="20161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Рисунок 5" descr="205-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75" y="2357438"/>
            <a:ext cx="2000250" cy="13398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Рисунок 6" descr="405-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429000"/>
            <a:ext cx="4130675" cy="28575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Рисунок 7" descr="405-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4143380"/>
            <a:ext cx="2825750" cy="18938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42844" y="6357958"/>
            <a:ext cx="878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Современное </a:t>
            </a:r>
            <a:r>
              <a:rPr lang="ru-RU" dirty="0" err="1" smtClean="0"/>
              <a:t>мультимедийное</a:t>
            </a:r>
            <a:r>
              <a:rPr lang="ru-RU" dirty="0" smtClean="0"/>
              <a:t> оборудование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6"/>
          <p:cNvSpPr>
            <a:spLocks noGrp="1"/>
          </p:cNvSpPr>
          <p:nvPr>
            <p:ph type="title"/>
          </p:nvPr>
        </p:nvSpPr>
        <p:spPr>
          <a:xfrm>
            <a:off x="500034" y="928670"/>
            <a:ext cx="2214591" cy="857238"/>
          </a:xfrm>
        </p:spPr>
        <p:txBody>
          <a:bodyPr/>
          <a:lstStyle/>
          <a:p>
            <a:pPr algn="r" eaLnBrk="1" hangingPunct="1"/>
            <a:r>
              <a:rPr lang="ru-RU" sz="2400" b="0" dirty="0" smtClean="0"/>
              <a:t>Направления развития</a:t>
            </a:r>
          </a:p>
        </p:txBody>
      </p:sp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4143375" y="1428750"/>
            <a:ext cx="1714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  <a:latin typeface="Calibri" pitchFamily="34" charset="0"/>
              </a:rPr>
              <a:t>Навыки проектной творческой деятельности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71802" y="2022827"/>
            <a:ext cx="56436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 smtClean="0">
                <a:latin typeface="+mn-lt"/>
              </a:rPr>
              <a:t>участие педагогов в управлении лицеем</a:t>
            </a:r>
          </a:p>
          <a:p>
            <a:endParaRPr lang="ru-RU" sz="20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+mn-lt"/>
              </a:rPr>
              <a:t> совершенствование педагогических технологий</a:t>
            </a:r>
          </a:p>
          <a:p>
            <a:endParaRPr lang="ru-RU" sz="20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+mn-lt"/>
              </a:rPr>
              <a:t> разработка модели деятельности специализированных классов</a:t>
            </a:r>
          </a:p>
          <a:p>
            <a:endParaRPr lang="ru-RU" sz="20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+mn-lt"/>
              </a:rPr>
              <a:t> активизация исследовательской работы учащихся силами  педагогов и сотрудников институтов СО РАН, НГУ</a:t>
            </a:r>
            <a:endParaRPr lang="ru-RU" sz="20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>
            <a:off x="1107257" y="3879053"/>
            <a:ext cx="914400" cy="5857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6"/>
          <p:cNvSpPr txBox="1">
            <a:spLocks/>
          </p:cNvSpPr>
          <p:nvPr/>
        </p:nvSpPr>
        <p:spPr bwMode="auto">
          <a:xfrm>
            <a:off x="214282" y="928688"/>
            <a:ext cx="257176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r>
              <a:rPr lang="ru-RU" sz="24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2010 </a:t>
            </a:r>
          </a:p>
          <a:p>
            <a:pPr algn="r">
              <a:defRPr/>
            </a:pPr>
            <a:r>
              <a:rPr lang="ru-RU" sz="24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Год учителя</a:t>
            </a:r>
            <a:endParaRPr lang="ru-RU" sz="2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414" name="Рисунок 9" descr="DSC0838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571744"/>
            <a:ext cx="3357563" cy="22479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85728"/>
            <a:ext cx="3048022" cy="22860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3143248"/>
            <a:ext cx="3048022" cy="22860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214942" y="1000108"/>
            <a:ext cx="3143271" cy="21431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4286256"/>
            <a:ext cx="3047995" cy="22859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6"/>
          <p:cNvSpPr>
            <a:spLocks noGrp="1"/>
          </p:cNvSpPr>
          <p:nvPr>
            <p:ph type="title"/>
          </p:nvPr>
        </p:nvSpPr>
        <p:spPr>
          <a:xfrm>
            <a:off x="500034" y="928670"/>
            <a:ext cx="2214591" cy="857238"/>
          </a:xfrm>
        </p:spPr>
        <p:txBody>
          <a:bodyPr/>
          <a:lstStyle/>
          <a:p>
            <a:pPr algn="r" eaLnBrk="1" hangingPunct="1"/>
            <a:r>
              <a:rPr lang="ru-RU" sz="2400" b="0" dirty="0" smtClean="0"/>
              <a:t>Направления развития</a:t>
            </a:r>
          </a:p>
        </p:txBody>
      </p:sp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4143375" y="1428750"/>
            <a:ext cx="1714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  <a:latin typeface="Calibri" pitchFamily="34" charset="0"/>
              </a:rPr>
              <a:t>Навыки проектной творческой деятельности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992" y="1000108"/>
            <a:ext cx="8326850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Прямая соединительная линия 6"/>
          <p:cNvCxnSpPr/>
          <p:nvPr/>
        </p:nvCxnSpPr>
        <p:spPr>
          <a:xfrm rot="5400000">
            <a:off x="1107257" y="3879053"/>
            <a:ext cx="914400" cy="5857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71802" y="5643578"/>
            <a:ext cx="5715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atin typeface="+mj-lt"/>
              </a:rPr>
              <a:t>Работа Андрющенко Владимира, ученика 8М класса, </a:t>
            </a:r>
          </a:p>
          <a:p>
            <a:pPr algn="r"/>
            <a:r>
              <a:rPr lang="ru-RU" sz="1200" dirty="0" smtClean="0">
                <a:latin typeface="+mj-lt"/>
              </a:rPr>
              <a:t>призёра Всероссийского </a:t>
            </a:r>
            <a:r>
              <a:rPr lang="ru-RU" sz="1200" dirty="0" err="1" smtClean="0">
                <a:latin typeface="+mj-lt"/>
              </a:rPr>
              <a:t>Интернет-проекта</a:t>
            </a:r>
            <a:r>
              <a:rPr lang="ru-RU" sz="1200" dirty="0" smtClean="0">
                <a:latin typeface="+mj-lt"/>
              </a:rPr>
              <a:t> "Учитель нашей новой школы».</a:t>
            </a:r>
            <a:endParaRPr lang="ru-RU" sz="1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6"/>
          <p:cNvSpPr>
            <a:spLocks noGrp="1"/>
          </p:cNvSpPr>
          <p:nvPr>
            <p:ph type="title"/>
          </p:nvPr>
        </p:nvSpPr>
        <p:spPr>
          <a:xfrm>
            <a:off x="2928926" y="714356"/>
            <a:ext cx="6072230" cy="857238"/>
          </a:xfrm>
        </p:spPr>
        <p:txBody>
          <a:bodyPr/>
          <a:lstStyle/>
          <a:p>
            <a:pPr algn="ctr" eaLnBrk="1" hangingPunct="1"/>
            <a:r>
              <a:rPr lang="ru-RU" sz="2000" b="0" dirty="0" smtClean="0">
                <a:solidFill>
                  <a:srgbClr val="00B050"/>
                </a:solidFill>
              </a:rPr>
              <a:t>Спасибо за внимание</a:t>
            </a:r>
          </a:p>
        </p:txBody>
      </p:sp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4143375" y="1428750"/>
            <a:ext cx="1714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  <a:latin typeface="Calibri" pitchFamily="34" charset="0"/>
              </a:rPr>
              <a:t>Навыки проектной творческой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-5" y="1666567"/>
          <a:ext cx="892972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287"/>
                <a:gridCol w="1488287"/>
                <a:gridCol w="1488287"/>
                <a:gridCol w="1488287"/>
                <a:gridCol w="1488287"/>
                <a:gridCol w="1488287"/>
              </a:tblGrid>
              <a:tr h="51639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Arial" pitchFamily="34" charset="0"/>
                          <a:cs typeface="Arial" pitchFamily="34" charset="0"/>
                        </a:rPr>
                        <a:t>Чусовитина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Arial" pitchFamily="34" charset="0"/>
                          <a:cs typeface="Arial" pitchFamily="34" charset="0"/>
                        </a:rPr>
                        <a:t>Людмила Николаевна</a:t>
                      </a:r>
                      <a:endParaRPr lang="ru-RU" sz="1200" b="1" dirty="0">
                        <a:solidFill>
                          <a:srgbClr val="0099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 smtClean="0">
                          <a:solidFill>
                            <a:srgbClr val="009900"/>
                          </a:solidFill>
                          <a:latin typeface="Arial" pitchFamily="34" charset="0"/>
                          <a:cs typeface="Arial" pitchFamily="34" charset="0"/>
                        </a:rPr>
                        <a:t>Коптюг</a:t>
                      </a:r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Arial" pitchFamily="34" charset="0"/>
                          <a:cs typeface="Arial" pitchFamily="34" charset="0"/>
                        </a:rPr>
                        <a:t>Нина </a:t>
                      </a:r>
                    </a:p>
                    <a:p>
                      <a:pPr algn="ctr"/>
                      <a:r>
                        <a:rPr lang="ru-RU" sz="1200" b="1" dirty="0" err="1" smtClean="0">
                          <a:solidFill>
                            <a:srgbClr val="009900"/>
                          </a:solidFill>
                          <a:latin typeface="Arial" pitchFamily="34" charset="0"/>
                          <a:cs typeface="Arial" pitchFamily="34" charset="0"/>
                        </a:rPr>
                        <a:t>Мартиевна</a:t>
                      </a:r>
                      <a:endParaRPr lang="ru-RU" sz="1200" b="1" dirty="0" smtClean="0">
                        <a:solidFill>
                          <a:srgbClr val="0099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Arial" pitchFamily="34" charset="0"/>
                          <a:cs typeface="Arial" pitchFamily="34" charset="0"/>
                        </a:rPr>
                        <a:t>Касьянова Елена Викторовна</a:t>
                      </a:r>
                      <a:endParaRPr lang="ru-RU" sz="1200" b="1" dirty="0">
                        <a:solidFill>
                          <a:srgbClr val="0099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 smtClean="0">
                          <a:solidFill>
                            <a:srgbClr val="009900"/>
                          </a:solidFill>
                          <a:latin typeface="Arial" pitchFamily="34" charset="0"/>
                          <a:cs typeface="Arial" pitchFamily="34" charset="0"/>
                        </a:rPr>
                        <a:t>Гусельникова</a:t>
                      </a:r>
                      <a:r>
                        <a:rPr lang="ru-RU" sz="1200" b="1" baseline="0" dirty="0" smtClean="0">
                          <a:solidFill>
                            <a:srgbClr val="009900"/>
                          </a:solidFill>
                          <a:latin typeface="Arial" pitchFamily="34" charset="0"/>
                          <a:cs typeface="Arial" pitchFamily="34" charset="0"/>
                        </a:rPr>
                        <a:t> Евгения Владимировна</a:t>
                      </a:r>
                      <a:endParaRPr lang="ru-RU" sz="1200" b="1" dirty="0">
                        <a:solidFill>
                          <a:srgbClr val="0099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 smtClean="0">
                          <a:solidFill>
                            <a:srgbClr val="009900"/>
                          </a:solidFill>
                          <a:latin typeface="Arial" pitchFamily="34" charset="0"/>
                          <a:cs typeface="Arial" pitchFamily="34" charset="0"/>
                        </a:rPr>
                        <a:t>Симанова</a:t>
                      </a:r>
                      <a:endParaRPr lang="ru-RU" sz="1200" b="1" dirty="0" smtClean="0">
                        <a:solidFill>
                          <a:srgbClr val="0099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Arial" pitchFamily="34" charset="0"/>
                          <a:cs typeface="Arial" pitchFamily="34" charset="0"/>
                        </a:rPr>
                        <a:t>Ольга Николаевна</a:t>
                      </a:r>
                      <a:endParaRPr lang="ru-RU" sz="1200" b="1" dirty="0">
                        <a:solidFill>
                          <a:srgbClr val="0099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Arial" pitchFamily="34" charset="0"/>
                          <a:cs typeface="Arial" pitchFamily="34" charset="0"/>
                        </a:rPr>
                        <a:t>Лукьянова Елена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Arial" pitchFamily="34" charset="0"/>
                          <a:cs typeface="Arial" pitchFamily="34" charset="0"/>
                        </a:rPr>
                        <a:t>Юрьевна</a:t>
                      </a:r>
                      <a:endParaRPr lang="ru-RU" sz="1200" b="1" dirty="0">
                        <a:solidFill>
                          <a:srgbClr val="0099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75" y="642938"/>
            <a:ext cx="1238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T:\2009\учителя\Межпредметная кафедра\информатика гусельникова евгения владимиров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741436"/>
            <a:ext cx="1592255" cy="225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2428868"/>
            <a:ext cx="1755130" cy="250983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9" name="Picture 13" descr="T:\2009\учителя\Кафедра русской словесности\симанова ольга николаевн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2500306"/>
            <a:ext cx="1611060" cy="228601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0" name="Picture 14" descr="W:\www.sch130.nsc.ru\htdocs\projects\climate_change\climate_changes.files\image0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3042" y="3571876"/>
            <a:ext cx="2905124" cy="290512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2" name="Picture 12" descr="T:\2009\учителя\Межпредметная кафедра\информатика Касьянова Елена Викторовн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2643182"/>
            <a:ext cx="1785950" cy="178595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3" name="Рисунок 12" descr="Лицей 130 Лукьянова Елена Юрьевн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58114" y="4000504"/>
            <a:ext cx="1643042" cy="245442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8434" name="Заголовок 6"/>
          <p:cNvSpPr>
            <a:spLocks noGrp="1"/>
          </p:cNvSpPr>
          <p:nvPr>
            <p:ph type="title"/>
          </p:nvPr>
        </p:nvSpPr>
        <p:spPr>
          <a:xfrm>
            <a:off x="2857488" y="642918"/>
            <a:ext cx="4357718" cy="857256"/>
          </a:xfrm>
        </p:spPr>
        <p:txBody>
          <a:bodyPr/>
          <a:lstStyle/>
          <a:p>
            <a:pPr algn="r" eaLnBrk="1" hangingPunct="1"/>
            <a:r>
              <a:rPr lang="ru-RU" sz="2400" b="0" dirty="0" smtClean="0">
                <a:solidFill>
                  <a:srgbClr val="0070C0"/>
                </a:solidFill>
              </a:rPr>
              <a:t>Участие в национальном проекте «Образование»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6"/>
          <p:cNvSpPr>
            <a:spLocks noGrp="1"/>
          </p:cNvSpPr>
          <p:nvPr>
            <p:ph type="title"/>
          </p:nvPr>
        </p:nvSpPr>
        <p:spPr>
          <a:xfrm>
            <a:off x="571472" y="642918"/>
            <a:ext cx="2286016" cy="1428760"/>
          </a:xfrm>
        </p:spPr>
        <p:txBody>
          <a:bodyPr/>
          <a:lstStyle/>
          <a:p>
            <a:pPr algn="r" eaLnBrk="1" hangingPunct="1"/>
            <a:r>
              <a:rPr lang="ru-RU" sz="2400" b="0" dirty="0" err="1" smtClean="0">
                <a:solidFill>
                  <a:schemeClr val="bg1"/>
                </a:solidFill>
              </a:rPr>
              <a:t>Таныгин</a:t>
            </a:r>
            <a:r>
              <a:rPr lang="ru-RU" sz="2400" b="0" dirty="0" smtClean="0">
                <a:solidFill>
                  <a:schemeClr val="bg1"/>
                </a:solidFill>
              </a:rPr>
              <a:t> Борис Леонтьевич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0364" y="5157629"/>
            <a:ext cx="5786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«Заслуженный учитель России»,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лауреат Всероссийского конкурса школьных учителей физики и математики  фонда Д.Зимина «Династия»</a:t>
            </a:r>
            <a:endParaRPr lang="ru-RU" dirty="0"/>
          </a:p>
        </p:txBody>
      </p:sp>
      <p:pic>
        <p:nvPicPr>
          <p:cNvPr id="6" name="Рисунок 5" descr="таныгин_толоконски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714356"/>
            <a:ext cx="5643602" cy="4232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6"/>
          <p:cNvSpPr>
            <a:spLocks noGrp="1"/>
          </p:cNvSpPr>
          <p:nvPr>
            <p:ph type="title"/>
          </p:nvPr>
        </p:nvSpPr>
        <p:spPr>
          <a:xfrm>
            <a:off x="357158" y="642918"/>
            <a:ext cx="2500330" cy="1428760"/>
          </a:xfrm>
        </p:spPr>
        <p:txBody>
          <a:bodyPr/>
          <a:lstStyle/>
          <a:p>
            <a:pPr algn="r" eaLnBrk="1" hangingPunct="1"/>
            <a:r>
              <a:rPr lang="ru-RU" sz="2400" b="0" dirty="0" smtClean="0">
                <a:solidFill>
                  <a:schemeClr val="bg1"/>
                </a:solidFill>
              </a:rPr>
              <a:t>Повышение квалификации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54062">
            <a:off x="3100926" y="739077"/>
            <a:ext cx="3819515" cy="2864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3500438"/>
            <a:ext cx="3643306" cy="2732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6"/>
          <p:cNvSpPr>
            <a:spLocks noGrp="1"/>
          </p:cNvSpPr>
          <p:nvPr>
            <p:ph type="title"/>
          </p:nvPr>
        </p:nvSpPr>
        <p:spPr>
          <a:xfrm>
            <a:off x="357158" y="642918"/>
            <a:ext cx="2500330" cy="1428760"/>
          </a:xfrm>
        </p:spPr>
        <p:txBody>
          <a:bodyPr/>
          <a:lstStyle/>
          <a:p>
            <a:pPr algn="r" eaLnBrk="1" hangingPunct="1"/>
            <a:r>
              <a:rPr lang="ru-RU" sz="2400" b="0" dirty="0" smtClean="0">
                <a:solidFill>
                  <a:schemeClr val="bg1"/>
                </a:solidFill>
              </a:rPr>
              <a:t>Семинары на базе лицея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428604"/>
            <a:ext cx="3143272" cy="235745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143116"/>
            <a:ext cx="3333740" cy="250030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732586"/>
            <a:ext cx="3286148" cy="246461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6"/>
          <p:cNvSpPr>
            <a:spLocks noGrp="1"/>
          </p:cNvSpPr>
          <p:nvPr>
            <p:ph type="title"/>
          </p:nvPr>
        </p:nvSpPr>
        <p:spPr>
          <a:xfrm>
            <a:off x="357158" y="642918"/>
            <a:ext cx="2500330" cy="785818"/>
          </a:xfrm>
        </p:spPr>
        <p:txBody>
          <a:bodyPr/>
          <a:lstStyle/>
          <a:p>
            <a:pPr algn="r" eaLnBrk="1" hangingPunct="1"/>
            <a:r>
              <a:rPr lang="ru-RU" sz="2400" b="0" dirty="0" smtClean="0">
                <a:solidFill>
                  <a:schemeClr val="bg1"/>
                </a:solidFill>
              </a:rPr>
              <a:t>50-летие лицея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64" y="1571612"/>
            <a:ext cx="5619763" cy="42148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6"/>
          <p:cNvSpPr>
            <a:spLocks noGrp="1"/>
          </p:cNvSpPr>
          <p:nvPr>
            <p:ph type="title"/>
          </p:nvPr>
        </p:nvSpPr>
        <p:spPr>
          <a:xfrm>
            <a:off x="142844" y="642918"/>
            <a:ext cx="2714644" cy="1857388"/>
          </a:xfrm>
        </p:spPr>
        <p:txBody>
          <a:bodyPr/>
          <a:lstStyle/>
          <a:p>
            <a:pPr algn="r" eaLnBrk="1" hangingPunct="1"/>
            <a:r>
              <a:rPr lang="ru-RU" sz="2400" b="0" dirty="0" smtClean="0">
                <a:solidFill>
                  <a:schemeClr val="bg1"/>
                </a:solidFill>
              </a:rPr>
              <a:t>Презентация книги </a:t>
            </a:r>
            <a:r>
              <a:rPr lang="en-US" sz="2400" b="0" dirty="0" smtClean="0">
                <a:solidFill>
                  <a:schemeClr val="bg1"/>
                </a:solidFill>
              </a:rPr>
              <a:t/>
            </a:r>
            <a:br>
              <a:rPr lang="en-US" sz="2400" b="0" dirty="0" smtClean="0">
                <a:solidFill>
                  <a:schemeClr val="bg1"/>
                </a:solidFill>
              </a:rPr>
            </a:br>
            <a:r>
              <a:rPr lang="ru-RU" sz="2400" b="0" dirty="0" smtClean="0">
                <a:solidFill>
                  <a:schemeClr val="bg1"/>
                </a:solidFill>
              </a:rPr>
              <a:t>«130-ка </a:t>
            </a:r>
            <a:r>
              <a:rPr lang="en-US" sz="2400" b="0" dirty="0" smtClean="0"/>
              <a:t>Forever!</a:t>
            </a:r>
            <a:r>
              <a:rPr lang="ru-RU" sz="2400" b="0" dirty="0" smtClean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785926"/>
            <a:ext cx="5429288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641" y="1321605"/>
            <a:ext cx="6905639" cy="5179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2844" y="628648"/>
            <a:ext cx="2786082" cy="1371592"/>
          </a:xfrm>
        </p:spPr>
        <p:txBody>
          <a:bodyPr/>
          <a:lstStyle/>
          <a:p>
            <a:r>
              <a:rPr lang="ru-RU" sz="2400" b="0" dirty="0" smtClean="0"/>
              <a:t>Традиционный школьный фестиваль</a:t>
            </a:r>
            <a:endParaRPr lang="ru-RU" sz="2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599</TotalTime>
  <Words>454</Words>
  <Application>Microsoft Office PowerPoint</Application>
  <PresentationFormat>Экран (4:3)</PresentationFormat>
  <Paragraphs>148</Paragraphs>
  <Slides>21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Официальная</vt:lpstr>
      <vt:lpstr>Итоги 2009-2010 учебного года и перспективы развития лицея на 2010-2011 учебный год </vt:lpstr>
      <vt:lpstr>Слайд 2</vt:lpstr>
      <vt:lpstr>Участие в национальном проекте «Образование»</vt:lpstr>
      <vt:lpstr>Таныгин Борис Леонтьевич</vt:lpstr>
      <vt:lpstr>Повышение квалификации</vt:lpstr>
      <vt:lpstr>Семинары на базе лицея</vt:lpstr>
      <vt:lpstr>50-летие лицея</vt:lpstr>
      <vt:lpstr>Презентация книги  «130-ка Forever!»</vt:lpstr>
      <vt:lpstr>Традиционный школьный фестиваль</vt:lpstr>
      <vt:lpstr>Традиционный школьный фестиваль</vt:lpstr>
      <vt:lpstr>Вахта памяти</vt:lpstr>
      <vt:lpstr>Участие в олимпиадах</vt:lpstr>
      <vt:lpstr>Результаты ЕГЭ</vt:lpstr>
      <vt:lpstr>Результаты ЕГЭ по истории</vt:lpstr>
      <vt:lpstr>Медалисты      Поступление в вузы</vt:lpstr>
      <vt:lpstr>Культура личности</vt:lpstr>
      <vt:lpstr>Обновленная школа</vt:lpstr>
      <vt:lpstr>Техника</vt:lpstr>
      <vt:lpstr>Направления развития</vt:lpstr>
      <vt:lpstr>Направления развития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Guselnikova</dc:creator>
  <cp:lastModifiedBy>Guselnikova</cp:lastModifiedBy>
  <cp:revision>118</cp:revision>
  <dcterms:created xsi:type="dcterms:W3CDTF">2008-03-17T07:31:16Z</dcterms:created>
  <dcterms:modified xsi:type="dcterms:W3CDTF">2010-09-14T09:53:57Z</dcterms:modified>
</cp:coreProperties>
</file>